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4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53.png" ContentType="image/png"/>
  <Override PartName="/ppt/media/image48.wmf" ContentType="image/x-wmf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5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16.wmf" ContentType="image/x-wmf"/>
  <Override PartName="/ppt/media/image21.png" ContentType="image/png"/>
  <Override PartName="/ppt/media/image47.png" ContentType="image/png"/>
  <Override PartName="/ppt/media/image17.wmf" ContentType="image/x-wmf"/>
  <Override PartName="/ppt/media/image22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wmf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15640" y="1511280"/>
            <a:ext cx="9576720" cy="201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280" bIns="0" anchor="ctr"/>
          <a:p>
            <a:pPr algn="ctr">
              <a:lnSpc>
                <a:spcPct val="84000"/>
              </a:lnSpc>
            </a:pPr>
            <a:r>
              <a:rPr b="1" lang="pt-BR" sz="2800" spc="-1" strike="noStrike">
                <a:solidFill>
                  <a:srgbClr val="4c4c4c"/>
                </a:solidFill>
                <a:latin typeface="Helvetica-Narrow-Bold"/>
                <a:ea typeface="DejaVu Sans"/>
              </a:rPr>
              <a:t>Planos de Recursos Hídricos de Bacias Hidrográficas do Ceará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77" name="Imagem 41" descr=""/>
          <p:cNvPicPr/>
          <p:nvPr/>
        </p:nvPicPr>
        <p:blipFill>
          <a:blip r:embed="rId2"/>
          <a:stretch/>
        </p:blipFill>
        <p:spPr>
          <a:xfrm>
            <a:off x="820800" y="18522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78" name="Imagem 42" descr=""/>
          <p:cNvPicPr/>
          <p:nvPr/>
        </p:nvPicPr>
        <p:blipFill>
          <a:blip r:embed="rId3"/>
          <a:stretch/>
        </p:blipFill>
        <p:spPr>
          <a:xfrm>
            <a:off x="820800" y="309528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79" name="Imagem 43" descr=""/>
          <p:cNvPicPr/>
          <p:nvPr/>
        </p:nvPicPr>
        <p:blipFill>
          <a:blip r:embed="rId4"/>
          <a:stretch/>
        </p:blipFill>
        <p:spPr>
          <a:xfrm>
            <a:off x="3544920" y="611640"/>
            <a:ext cx="2990520" cy="812520"/>
          </a:xfrm>
          <a:prstGeom prst="rect">
            <a:avLst/>
          </a:prstGeom>
          <a:ln>
            <a:noFill/>
          </a:ln>
        </p:spPr>
      </p:pic>
      <p:grpSp>
        <p:nvGrpSpPr>
          <p:cNvPr id="80" name="Group 2"/>
          <p:cNvGrpSpPr/>
          <p:nvPr/>
        </p:nvGrpSpPr>
        <p:grpSpPr>
          <a:xfrm>
            <a:off x="1530360" y="5940000"/>
            <a:ext cx="7326000" cy="859680"/>
            <a:chOff x="1530360" y="5940000"/>
            <a:chExt cx="7326000" cy="859680"/>
          </a:xfrm>
        </p:grpSpPr>
        <p:pic>
          <p:nvPicPr>
            <p:cNvPr id="81" name="Picture 2" descr=""/>
            <p:cNvPicPr/>
            <p:nvPr/>
          </p:nvPicPr>
          <p:blipFill>
            <a:blip r:embed="rId5"/>
            <a:srcRect l="0" t="0" r="0" b="6341"/>
            <a:stretch/>
          </p:blipFill>
          <p:spPr>
            <a:xfrm>
              <a:off x="1530360" y="5940000"/>
              <a:ext cx="978120" cy="859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Imagem 44" descr=""/>
            <p:cNvPicPr/>
            <p:nvPr/>
          </p:nvPicPr>
          <p:blipFill>
            <a:blip r:embed="rId6"/>
            <a:stretch/>
          </p:blipFill>
          <p:spPr>
            <a:xfrm>
              <a:off x="2650680" y="6145200"/>
              <a:ext cx="5263560" cy="562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3" descr=""/>
            <p:cNvPicPr/>
            <p:nvPr/>
          </p:nvPicPr>
          <p:blipFill>
            <a:blip r:embed="rId7"/>
            <a:stretch/>
          </p:blipFill>
          <p:spPr>
            <a:xfrm>
              <a:off x="8168400" y="5953680"/>
              <a:ext cx="687960" cy="801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4" name="CustomShape 3"/>
          <p:cNvSpPr/>
          <p:nvPr/>
        </p:nvSpPr>
        <p:spPr>
          <a:xfrm>
            <a:off x="2816280" y="6985440"/>
            <a:ext cx="4375440" cy="46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280" bIns="0" anchor="ctr"/>
          <a:p>
            <a:pPr algn="ctr">
              <a:lnSpc>
                <a:spcPct val="84000"/>
              </a:lnSpc>
            </a:pPr>
            <a:r>
              <a:rPr b="0" lang="pt-BR" sz="1400" spc="-1" strike="noStrike">
                <a:solidFill>
                  <a:srgbClr val="ffffff"/>
                </a:solidFill>
                <a:latin typeface="Helvetica-Narrow-Bold"/>
                <a:ea typeface="DejaVu Sans"/>
              </a:rPr>
              <a:t>Dezembro 2020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8"/>
          <a:stretch/>
        </p:blipFill>
        <p:spPr>
          <a:xfrm>
            <a:off x="2574000" y="3347640"/>
            <a:ext cx="5058360" cy="237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2920" y="913320"/>
            <a:ext cx="907056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333333"/>
                </a:solidFill>
                <a:latin typeface="Helvetica-Narrow-Bold"/>
                <a:ea typeface="DejaVu Sans"/>
              </a:rPr>
              <a:t>Situação Atual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87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88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505080" y="1728000"/>
            <a:ext cx="9070560" cy="49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2" descr=""/>
          <p:cNvPicPr/>
          <p:nvPr/>
        </p:nvPicPr>
        <p:blipFill>
          <a:blip r:embed="rId4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91" name="Picture 3" descr=""/>
          <p:cNvPicPr/>
          <p:nvPr/>
        </p:nvPicPr>
        <p:blipFill>
          <a:blip r:embed="rId5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6"/>
          <a:stretch/>
        </p:blipFill>
        <p:spPr>
          <a:xfrm>
            <a:off x="3077640" y="1684080"/>
            <a:ext cx="6661800" cy="507384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7"/>
          <a:stretch/>
        </p:blipFill>
        <p:spPr>
          <a:xfrm>
            <a:off x="503640" y="1691640"/>
            <a:ext cx="2304000" cy="505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2920" y="913320"/>
            <a:ext cx="907056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333333"/>
                </a:solidFill>
                <a:latin typeface="Helvetica-Narrow-Bold"/>
                <a:ea typeface="DejaVu Sans"/>
              </a:rPr>
              <a:t>Estratégia de Elaboração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95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96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05080" y="1728000"/>
            <a:ext cx="9070560" cy="49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431640" y="1876680"/>
            <a:ext cx="69832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Termo de Cooperação Técnico Científico 001/2019/COGERH/UFC</a:t>
            </a:r>
            <a:endParaRPr b="0" lang="pt-BR" sz="20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Programa Cientista Chefe</a:t>
            </a:r>
            <a:endParaRPr b="0" lang="pt-BR" sz="2000" spc="-1" strike="noStrike"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Desenvolvimento de Ferramentas Tecnológicas de Gestão para o Planejamento dos Recursos Hídricos do Estado do Ceará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Fundação Cearense de Apoio ao Desenvolvimento Científico e Tecnológico (FUNCAP)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Universidade Federal do Ceará (UFC)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Comitês de Bacia Hidrográfica (CBH)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Companhia de Gestão dos Recursos Hídricos (COGERH)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99" name="Picture 5" descr=""/>
          <p:cNvPicPr/>
          <p:nvPr/>
        </p:nvPicPr>
        <p:blipFill>
          <a:blip r:embed="rId4"/>
          <a:stretch/>
        </p:blipFill>
        <p:spPr>
          <a:xfrm>
            <a:off x="7412040" y="2339640"/>
            <a:ext cx="2452320" cy="321336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5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6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2920" y="913320"/>
            <a:ext cx="907056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333333"/>
                </a:solidFill>
                <a:latin typeface="Helvetica-Narrow-Bold"/>
                <a:ea typeface="DejaVu Sans"/>
              </a:rPr>
              <a:t>Estratégia de Elaboração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03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04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505080" y="1876680"/>
            <a:ext cx="69832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Processo Técnico</a:t>
            </a:r>
            <a:endParaRPr b="0" lang="pt-BR" sz="2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Problematização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Informações técnicas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Sistematização de ideias e propostas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Avaliação da factibilidade, viabilidade, sustentabilidade</a:t>
            </a:r>
            <a:endParaRPr b="0" lang="pt-BR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Processo de Participação</a:t>
            </a:r>
            <a:endParaRPr b="0" lang="pt-BR" sz="2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Problematização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Informação local especializada e não especializada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Validação da informação técnica</a:t>
            </a:r>
            <a:endParaRPr b="0" lang="pt-BR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Processo de Tomada de Decisão</a:t>
            </a:r>
            <a:endParaRPr b="0" lang="pt-BR" sz="2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Definição do nível de relevância dos problemas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Escolha entre alternativas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Aprovação de resoluções específicas fundadas no plano</a:t>
            </a:r>
            <a:endParaRPr b="0" lang="pt-B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Aprovação do próprio plano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4"/>
          <a:stretch/>
        </p:blipFill>
        <p:spPr>
          <a:xfrm>
            <a:off x="7688520" y="1763640"/>
            <a:ext cx="2176200" cy="295092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7080120" y="5606280"/>
            <a:ext cx="30002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b0f0"/>
                </a:solidFill>
                <a:latin typeface="Arial"/>
                <a:ea typeface="DejaVu Sans"/>
              </a:rPr>
              <a:t>Quem são os atores em cada um destes processos?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b0f0"/>
                </a:solidFill>
                <a:latin typeface="Arial"/>
                <a:ea typeface="DejaVu Sans"/>
              </a:rPr>
              <a:t>Como se dará o fluxo?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5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6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2920" y="913320"/>
            <a:ext cx="907056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333333"/>
                </a:solidFill>
                <a:latin typeface="Helvetica-Narrow-Bold"/>
                <a:ea typeface="DejaVu Sans"/>
              </a:rPr>
              <a:t>Estratégia de Elaboração - Fases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11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12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505080" y="1876680"/>
            <a:ext cx="69832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Início com Aplicação de Questionário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Membros dos Comitês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Aspectos Institucionais e Gerenciais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Problemas Hídricos e Ambientais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Tipos de Conflitos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Plano de Trabalho por Bacia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Mobilização e apresentação aos Comitês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Diagnóstico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Prognóstico / Cenarização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Programação das Ações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4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5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  <p:pic>
        <p:nvPicPr>
          <p:cNvPr id="116" name="Picture 2" descr=""/>
          <p:cNvPicPr/>
          <p:nvPr/>
        </p:nvPicPr>
        <p:blipFill>
          <a:blip r:embed="rId6"/>
          <a:stretch/>
        </p:blipFill>
        <p:spPr>
          <a:xfrm>
            <a:off x="6696360" y="3370320"/>
            <a:ext cx="2730240" cy="1633320"/>
          </a:xfrm>
          <a:prstGeom prst="rect">
            <a:avLst/>
          </a:prstGeom>
          <a:ln>
            <a:noFill/>
          </a:ln>
        </p:spPr>
      </p:pic>
      <p:pic>
        <p:nvPicPr>
          <p:cNvPr id="117" name="Picture 4" descr=""/>
          <p:cNvPicPr/>
          <p:nvPr/>
        </p:nvPicPr>
        <p:blipFill>
          <a:blip r:embed="rId7"/>
          <a:stretch/>
        </p:blipFill>
        <p:spPr>
          <a:xfrm>
            <a:off x="6570000" y="5004000"/>
            <a:ext cx="3144600" cy="1787040"/>
          </a:xfrm>
          <a:prstGeom prst="rect">
            <a:avLst/>
          </a:prstGeom>
          <a:ln>
            <a:noFill/>
          </a:ln>
        </p:spPr>
      </p:pic>
      <p:pic>
        <p:nvPicPr>
          <p:cNvPr id="118" name="Picture 5" descr=""/>
          <p:cNvPicPr/>
          <p:nvPr/>
        </p:nvPicPr>
        <p:blipFill>
          <a:blip r:embed="rId8"/>
          <a:stretch/>
        </p:blipFill>
        <p:spPr>
          <a:xfrm>
            <a:off x="6702480" y="1691640"/>
            <a:ext cx="2730240" cy="155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87640" y="913320"/>
            <a:ext cx="950472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Operacionalização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20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21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505080" y="1732680"/>
            <a:ext cx="8754840" cy="528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Nível de Ação: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Elaboração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Atualização</a:t>
            </a:r>
            <a:endParaRPr b="0" lang="pt-BR" sz="18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03 Grupos de Pesquisadores (04 Pesquisadores por Grupo):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e Gestão de Recursos Hídricos e Secas;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Experiência em Economia e Planejamento de Recursos Hídricos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Modelagem Hidrológica;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Análise de Sistemas de Recursos Hídricos e Avaliação e Previsão de Demandas Hídricas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Sociologia da Água e Gestão Participativa dos Recursos Hídricos</a:t>
            </a:r>
            <a:endParaRPr b="0" lang="pt-BR" sz="18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Consultores:</a:t>
            </a: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Planejamento de Secas;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Qualidade de água;</a:t>
            </a:r>
            <a:endParaRPr b="0" lang="pt-BR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Modelagem e Análise de Dados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4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24" name="Picture 3" descr=""/>
          <p:cNvPicPr/>
          <p:nvPr/>
        </p:nvPicPr>
        <p:blipFill>
          <a:blip r:embed="rId5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87640" y="913320"/>
            <a:ext cx="950472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Cronograma das Ações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26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27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28" name="Picture 2" descr=""/>
          <p:cNvPicPr/>
          <p:nvPr/>
        </p:nvPicPr>
        <p:blipFill>
          <a:blip r:embed="rId4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29" name="Picture 3" descr=""/>
          <p:cNvPicPr/>
          <p:nvPr/>
        </p:nvPicPr>
        <p:blipFill>
          <a:blip r:embed="rId5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6"/>
          <a:stretch/>
        </p:blipFill>
        <p:spPr>
          <a:xfrm>
            <a:off x="287640" y="1763640"/>
            <a:ext cx="9592200" cy="497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87640" y="913320"/>
            <a:ext cx="950472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5160" bIns="0" anchor="ctr"/>
          <a:p>
            <a:pPr algn="ctr">
              <a:lnSpc>
                <a:spcPct val="84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Investimentos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132" name="Imagem 46" descr=""/>
          <p:cNvPicPr/>
          <p:nvPr/>
        </p:nvPicPr>
        <p:blipFill>
          <a:blip r:embed="rId2"/>
          <a:stretch/>
        </p:blipFill>
        <p:spPr>
          <a:xfrm>
            <a:off x="820800" y="936000"/>
            <a:ext cx="8438760" cy="18720"/>
          </a:xfrm>
          <a:prstGeom prst="rect">
            <a:avLst/>
          </a:prstGeom>
          <a:ln>
            <a:noFill/>
          </a:ln>
        </p:spPr>
      </p:pic>
      <p:pic>
        <p:nvPicPr>
          <p:cNvPr id="133" name="Imagem 47" descr=""/>
          <p:cNvPicPr/>
          <p:nvPr/>
        </p:nvPicPr>
        <p:blipFill>
          <a:blip r:embed="rId3"/>
          <a:stretch/>
        </p:blipFill>
        <p:spPr>
          <a:xfrm>
            <a:off x="820800" y="1583640"/>
            <a:ext cx="8438760" cy="187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505080" y="1732680"/>
            <a:ext cx="8754840" cy="44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 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R$ 2.025.350,59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Repasse Inicial em Dezembro de 2020 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R$ 200.000,00 (efetivado)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Demais repasses em 2021 e 2022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Projeto Prioritário acordado com o Governo do Estado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Outro projeto em andamento: ALOCAR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pt-BR" sz="20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 R$ 994.900,00 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4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5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2"/>
          <a:srcRect l="0" t="0" r="0" b="6341"/>
          <a:stretch/>
        </p:blipFill>
        <p:spPr>
          <a:xfrm>
            <a:off x="359640" y="127800"/>
            <a:ext cx="746640" cy="69912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3"/>
          <a:stretch/>
        </p:blipFill>
        <p:spPr>
          <a:xfrm>
            <a:off x="1224000" y="160560"/>
            <a:ext cx="563400" cy="699120"/>
          </a:xfrm>
          <a:prstGeom prst="rect">
            <a:avLst/>
          </a:prstGeom>
          <a:ln>
            <a:noFill/>
          </a:ln>
        </p:spPr>
      </p:pic>
      <p:pic>
        <p:nvPicPr>
          <p:cNvPr id="139" name="Picture 3" descr=""/>
          <p:cNvPicPr/>
          <p:nvPr/>
        </p:nvPicPr>
        <p:blipFill>
          <a:blip r:embed="rId4"/>
          <a:stretch/>
        </p:blipFill>
        <p:spPr>
          <a:xfrm>
            <a:off x="2243160" y="1475640"/>
            <a:ext cx="5590800" cy="3120840"/>
          </a:xfrm>
          <a:prstGeom prst="rect">
            <a:avLst/>
          </a:prstGeom>
          <a:ln>
            <a:noFill/>
          </a:ln>
        </p:spPr>
      </p:pic>
      <p:pic>
        <p:nvPicPr>
          <p:cNvPr id="140" name="Picture 3" descr=""/>
          <p:cNvPicPr/>
          <p:nvPr/>
        </p:nvPicPr>
        <p:blipFill>
          <a:blip r:embed="rId5"/>
          <a:stretch/>
        </p:blipFill>
        <p:spPr>
          <a:xfrm>
            <a:off x="485640" y="5427000"/>
            <a:ext cx="9162720" cy="10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Application>LibreOffice/6.0.7.3$Linux_X86_64 LibreOffice_project/00m0$Build-3</Application>
  <Words>272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2018-10-01T10:48:58Z</dcterms:created>
  <dc:creator/>
  <dc:description/>
  <dc:language>pt-BR</dc:language>
  <cp:lastModifiedBy>cogerh</cp:lastModifiedBy>
  <dcterms:modified xsi:type="dcterms:W3CDTF">2020-12-17T09:55:30Z</dcterms:modified>
  <cp:revision>36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